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8" r:id="rId7"/>
    <p:sldId id="270" r:id="rId8"/>
    <p:sldId id="271" r:id="rId9"/>
    <p:sldId id="272" r:id="rId10"/>
    <p:sldId id="273" r:id="rId11"/>
    <p:sldId id="275" r:id="rId12"/>
    <p:sldId id="266" r:id="rId13"/>
  </p:sldIdLst>
  <p:sldSz cx="1219835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Minion" panose="020B0604020202020204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81"/>
    <a:srgbClr val="FFB6C8"/>
    <a:srgbClr val="9EBA2E"/>
    <a:srgbClr val="F46E32"/>
    <a:srgbClr val="B80000"/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90" autoAdjust="0"/>
  </p:normalViewPr>
  <p:slideViewPr>
    <p:cSldViewPr snapToGrid="0">
      <p:cViewPr varScale="1">
        <p:scale>
          <a:sx n="88" d="100"/>
          <a:sy n="88" d="100"/>
        </p:scale>
        <p:origin x="896" y="56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132827600979956E-2"/>
          <c:y val="8.4225754216231005E-2"/>
          <c:w val="0.94486717239902007"/>
          <c:h val="0.77784442613459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Regionaal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Voornaamwoord</c:v>
                </c:pt>
                <c:pt idx="1">
                  <c:v>Naamwoord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AE-4CE2-BA46-A91E3789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Nationaal</c:v>
                </c:pt>
              </c:strCache>
            </c:strRef>
          </c:tx>
          <c:spPr>
            <a:solidFill>
              <a:schemeClr val="accent2"/>
            </a:solidFill>
            <a:ln cmpd="thickThin">
              <a:solidFill>
                <a:schemeClr val="accent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Voornaamwoord</c:v>
                </c:pt>
                <c:pt idx="1">
                  <c:v>Naamwoord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28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AE-4CE2-BA46-A91E3789A1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Internationaal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Voornaamwoord</c:v>
                </c:pt>
                <c:pt idx="1">
                  <c:v>Naamwoord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AE-4CE2-BA46-A91E3789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1763231"/>
        <c:axId val="620509775"/>
      </c:barChart>
      <c:catAx>
        <c:axId val="113176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509775"/>
        <c:crosses val="autoZero"/>
        <c:auto val="1"/>
        <c:lblAlgn val="ctr"/>
        <c:lblOffset val="100"/>
        <c:noMultiLvlLbl val="0"/>
      </c:catAx>
      <c:valAx>
        <c:axId val="6205097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763231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305DC3-1D60-B155-F655-DF01CC33E7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D9210-442D-CB12-607F-03204D3043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42DB0-32BD-4755-ACF3-31EF51BD98D0}" type="datetimeFigureOut">
              <a:rPr lang="nl-NL" smtClean="0"/>
              <a:t>24-10-2023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9DEBE-655D-5BFC-B6DF-24C054A576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4DA44-85CE-C060-0B5C-C75AF5C7CE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421A0-F0A7-44E9-977C-935BCC01270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9975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24-10-2023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82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Heb een goeie analyse- </a:t>
            </a:r>
          </a:p>
          <a:p>
            <a:r>
              <a:rPr lang="nl-NL"/>
              <a:t>iets meer expliciet analyse verbinden met literatuur van vorige week.- </a:t>
            </a:r>
          </a:p>
          <a:p>
            <a:r>
              <a:rPr lang="nl-NL"/>
              <a:t>Afsluiten met discussiepunt- </a:t>
            </a:r>
          </a:p>
          <a:p>
            <a:r>
              <a:rPr lang="nl-NL"/>
              <a:t>(PowerPoint uploaden op </a:t>
            </a:r>
            <a:r>
              <a:rPr lang="nl-NL" err="1"/>
              <a:t>Brightspace</a:t>
            </a:r>
            <a:r>
              <a:rPr lang="nl-NL"/>
              <a:t>)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31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230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Ook heb ik een artikel in wereldwijde nieuws journalistiek bestudeerd.</a:t>
            </a:r>
          </a:p>
          <a:p>
            <a:r>
              <a:rPr lang="nl-NL" dirty="0"/>
              <a:t>Dit is een artikel van de Engelse BBC,</a:t>
            </a:r>
          </a:p>
          <a:p>
            <a:endParaRPr lang="nl-NL" dirty="0"/>
          </a:p>
          <a:p>
            <a:r>
              <a:rPr lang="nl-NL" dirty="0"/>
              <a:t>Eerst heb ik net zoals bij de vorige artikelen, de naamwoorden en voornaamwoorden uitgelicht.</a:t>
            </a:r>
          </a:p>
          <a:p>
            <a:endParaRPr lang="nl-NL" dirty="0"/>
          </a:p>
          <a:p>
            <a:r>
              <a:rPr lang="nl-NL" dirty="0"/>
              <a:t>Ook interessant is hoe dit internationale artikel valt op de </a:t>
            </a:r>
            <a:r>
              <a:rPr lang="nl-NL" dirty="0" err="1"/>
              <a:t>perspectiveringsschaal</a:t>
            </a:r>
            <a:r>
              <a:rPr lang="nl-NL" dirty="0"/>
              <a:t>. </a:t>
            </a:r>
          </a:p>
          <a:p>
            <a:r>
              <a:rPr lang="nl-NL" dirty="0"/>
              <a:t>De reacties schommelen namelijk tussen Vrije Indirecte rede en indirecte rede.</a:t>
            </a:r>
          </a:p>
          <a:p>
            <a:endParaRPr lang="nl-NL" dirty="0"/>
          </a:p>
          <a:p>
            <a:r>
              <a:rPr lang="nl-NL" dirty="0"/>
              <a:t>In dit artikel in tegenstelling tot het NOS artikel komen wel weer ooggetuigen aan bod.</a:t>
            </a:r>
          </a:p>
          <a:p>
            <a:endParaRPr lang="nl-NL" dirty="0"/>
          </a:p>
          <a:p>
            <a:endParaRPr lang="nl-NL" dirty="0"/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r>
              <a:rPr lang="en-US" dirty="0"/>
              <a:t>D = </a:t>
            </a:r>
            <a:r>
              <a:rPr lang="nl-NL" dirty="0"/>
              <a:t>tijds- en plaatsbepalingen: wie kan er bijv. ‘vandaag’ en ‘hier’ zeggen? </a:t>
            </a:r>
          </a:p>
          <a:p>
            <a:r>
              <a:rPr lang="nl-NL" dirty="0"/>
              <a:t>R = wie is de ‘ik’ en wiens heden bepaalt de </a:t>
            </a:r>
            <a:r>
              <a:rPr lang="nl-NL" dirty="0" err="1"/>
              <a:t>werkwoordstijd</a:t>
            </a:r>
            <a:r>
              <a:rPr lang="nl-NL" dirty="0"/>
              <a:t>?</a:t>
            </a:r>
          </a:p>
          <a:p>
            <a:r>
              <a:rPr lang="nl-NL" dirty="0"/>
              <a:t>P = inhoud, de inhoud van de boodschap (wie is verantwoordelijk voor P?)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73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Vindingen</a:t>
            </a:r>
            <a:r>
              <a:rPr lang="en-US" dirty="0"/>
              <a:t>: Het a</a:t>
            </a:r>
            <a:r>
              <a:rPr lang="nl-NL" dirty="0" err="1"/>
              <a:t>antal</a:t>
            </a:r>
            <a:r>
              <a:rPr lang="nl-NL" dirty="0"/>
              <a:t> verwijzingen naar personen is in regionaal nieuws significant hoger dan in nationaal &amp; internationaal nieuws.</a:t>
            </a:r>
            <a:endParaRPr lang="en-US" dirty="0"/>
          </a:p>
          <a:p>
            <a:r>
              <a:rPr lang="en-US" dirty="0"/>
              <a:t>Des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afstand</a:t>
            </a:r>
            <a:r>
              <a:rPr lang="en-US" dirty="0"/>
              <a:t> van </a:t>
            </a:r>
            <a:r>
              <a:rPr lang="en-US" dirty="0" err="1"/>
              <a:t>journalistiek</a:t>
            </a:r>
            <a:r>
              <a:rPr lang="en-US" dirty="0"/>
              <a:t> </a:t>
            </a:r>
            <a:r>
              <a:rPr lang="en-US" dirty="0" err="1"/>
              <a:t>nieuwsartikel</a:t>
            </a:r>
            <a:r>
              <a:rPr lang="en-US" dirty="0"/>
              <a:t> &gt; </a:t>
            </a:r>
            <a:r>
              <a:rPr lang="en-US" dirty="0" err="1"/>
              <a:t>meetbaar</a:t>
            </a:r>
            <a:r>
              <a:rPr lang="en-US" dirty="0"/>
              <a:t> </a:t>
            </a:r>
            <a:r>
              <a:rPr lang="en-US" dirty="0" err="1"/>
              <a:t>toename</a:t>
            </a:r>
            <a:r>
              <a:rPr lang="en-US" dirty="0"/>
              <a:t> in </a:t>
            </a:r>
            <a:r>
              <a:rPr lang="en-US" dirty="0" err="1"/>
              <a:t>voornaamwoorden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afname</a:t>
            </a:r>
            <a:r>
              <a:rPr lang="en-US" dirty="0"/>
              <a:t> </a:t>
            </a:r>
            <a:r>
              <a:rPr lang="en-US" dirty="0" err="1"/>
              <a:t>naamwoorden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falsificeert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hypothese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: </a:t>
            </a:r>
            <a:r>
              <a:rPr lang="nl-NL" dirty="0"/>
              <a:t>Hypothese: in regionaal nieuws wordt er vaker aan personen gerefereerd met persoonlijke voornaamwoorden dan in nationaal en internationaal nieuws.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denken</a:t>
            </a:r>
            <a:r>
              <a:rPr lang="en-US" dirty="0"/>
              <a:t> het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het </a:t>
            </a:r>
            <a:r>
              <a:rPr lang="en-US" dirty="0" err="1"/>
              <a:t>bestuderen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resultaten</a:t>
            </a:r>
            <a:r>
              <a:rPr lang="en-US" dirty="0"/>
              <a:t>: des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afstand</a:t>
            </a:r>
            <a:r>
              <a:rPr lang="en-US" dirty="0"/>
              <a:t>, het </a:t>
            </a:r>
            <a:r>
              <a:rPr lang="en-US" dirty="0" err="1"/>
              <a:t>meer</a:t>
            </a:r>
            <a:r>
              <a:rPr lang="en-US" dirty="0"/>
              <a:t> HUN </a:t>
            </a:r>
            <a:r>
              <a:rPr lang="en-US" dirty="0" err="1"/>
              <a:t>verhaal</a:t>
            </a:r>
            <a:r>
              <a:rPr lang="en-US" dirty="0"/>
              <a:t> word, </a:t>
            </a:r>
          </a:p>
          <a:p>
            <a:r>
              <a:rPr lang="en-US" dirty="0" err="1"/>
              <a:t>waardoor</a:t>
            </a:r>
            <a:r>
              <a:rPr lang="en-US" dirty="0"/>
              <a:t> je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voornaamwoorden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. En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directe</a:t>
            </a:r>
            <a:r>
              <a:rPr lang="en-US" dirty="0"/>
              <a:t> </a:t>
            </a:r>
            <a:r>
              <a:rPr lang="en-US" dirty="0" err="1"/>
              <a:t>reden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hierbij</a:t>
            </a:r>
            <a:r>
              <a:rPr lang="en-US" dirty="0"/>
              <a:t> de </a:t>
            </a:r>
            <a:r>
              <a:rPr lang="en-US" dirty="0" err="1"/>
              <a:t>verantwoordelijkheid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bronnen</a:t>
            </a:r>
            <a:r>
              <a:rPr lang="en-US" dirty="0"/>
              <a:t> </a:t>
            </a:r>
            <a:r>
              <a:rPr lang="en-US" dirty="0" err="1"/>
              <a:t>ligt</a:t>
            </a:r>
            <a:r>
              <a:rPr lang="en-US" dirty="0"/>
              <a:t>, </a:t>
            </a:r>
            <a:r>
              <a:rPr lang="en-US" dirty="0" err="1"/>
              <a:t>ipv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nieuwsbron</a:t>
            </a:r>
            <a:r>
              <a:rPr lang="en-US" dirty="0"/>
              <a:t>.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gevoel</a:t>
            </a:r>
            <a:r>
              <a:rPr lang="en-US" dirty="0"/>
              <a:t> van ‘</a:t>
            </a:r>
            <a:r>
              <a:rPr lang="en-US" dirty="0" err="1"/>
              <a:t>zij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meegemaakt</a:t>
            </a:r>
            <a:r>
              <a:rPr lang="en-US" dirty="0"/>
              <a:t>’ </a:t>
            </a:r>
            <a:r>
              <a:rPr lang="en-US" dirty="0" err="1"/>
              <a:t>tegenover</a:t>
            </a:r>
            <a:r>
              <a:rPr lang="en-US" dirty="0"/>
              <a:t> het </a:t>
            </a:r>
            <a:r>
              <a:rPr lang="en-US" dirty="0" err="1"/>
              <a:t>regionale</a:t>
            </a:r>
            <a:r>
              <a:rPr lang="en-US" dirty="0"/>
              <a:t> </a:t>
            </a:r>
            <a:r>
              <a:rPr lang="en-US" dirty="0" err="1"/>
              <a:t>nieuws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‘</a:t>
            </a:r>
            <a:r>
              <a:rPr lang="en-US" dirty="0" err="1"/>
              <a:t>wij</a:t>
            </a:r>
            <a:r>
              <a:rPr lang="en-US" dirty="0"/>
              <a:t> het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meegemaakt</a:t>
            </a:r>
            <a:r>
              <a:rPr lang="en-US" dirty="0"/>
              <a:t>.’</a:t>
            </a:r>
          </a:p>
          <a:p>
            <a:endParaRPr lang="en-US" dirty="0"/>
          </a:p>
          <a:p>
            <a:r>
              <a:rPr lang="en-US" dirty="0"/>
              <a:t>Ook </a:t>
            </a:r>
            <a:r>
              <a:rPr lang="en-US" dirty="0" err="1"/>
              <a:t>interessant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verschillen</a:t>
            </a:r>
            <a:r>
              <a:rPr lang="en-US" dirty="0"/>
              <a:t> in hoe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aspecten</a:t>
            </a:r>
            <a:r>
              <a:rPr lang="en-US" dirty="0"/>
              <a:t> </a:t>
            </a:r>
            <a:r>
              <a:rPr lang="en-US" dirty="0" err="1"/>
              <a:t>benoemd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</a:t>
            </a:r>
            <a:r>
              <a:rPr lang="en-US" dirty="0" err="1"/>
              <a:t>kijk</a:t>
            </a:r>
            <a:r>
              <a:rPr lang="en-US" dirty="0"/>
              <a:t> </a:t>
            </a:r>
            <a:r>
              <a:rPr lang="en-US" dirty="0" err="1"/>
              <a:t>bijvoorbeeld</a:t>
            </a:r>
            <a:r>
              <a:rPr lang="en-US" dirty="0"/>
              <a:t> naar het </a:t>
            </a:r>
            <a:r>
              <a:rPr lang="en-US" dirty="0" err="1"/>
              <a:t>verschil</a:t>
            </a:r>
            <a:r>
              <a:rPr lang="en-US" dirty="0"/>
              <a:t> in </a:t>
            </a:r>
            <a:r>
              <a:rPr lang="en-US" dirty="0" err="1"/>
              <a:t>benamingen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politie</a:t>
            </a:r>
            <a:r>
              <a:rPr lang="en-US" dirty="0"/>
              <a:t> met </a:t>
            </a:r>
            <a:r>
              <a:rPr lang="en-US" dirty="0" err="1"/>
              <a:t>Nederlands</a:t>
            </a:r>
            <a:r>
              <a:rPr lang="en-US" dirty="0"/>
              <a:t> </a:t>
            </a:r>
            <a:r>
              <a:rPr lang="en-US" dirty="0" err="1"/>
              <a:t>nieuws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Internationaal</a:t>
            </a:r>
            <a:r>
              <a:rPr lang="en-US" dirty="0"/>
              <a:t> </a:t>
            </a:r>
            <a:r>
              <a:rPr lang="en-US" dirty="0" err="1"/>
              <a:t>Nieuws</a:t>
            </a:r>
            <a:r>
              <a:rPr lang="en-US" dirty="0"/>
              <a:t>,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voornaamwoorden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naamwoorden</a:t>
            </a:r>
            <a:r>
              <a:rPr lang="en-US" dirty="0"/>
              <a:t> </a:t>
            </a:r>
            <a:r>
              <a:rPr lang="en-US" dirty="0" err="1"/>
              <a:t>ongeveer</a:t>
            </a:r>
            <a:r>
              <a:rPr lang="en-US" dirty="0"/>
              <a:t> </a:t>
            </a:r>
            <a:r>
              <a:rPr lang="en-US" dirty="0" err="1"/>
              <a:t>evenveel</a:t>
            </a:r>
            <a:r>
              <a:rPr lang="en-US" dirty="0"/>
              <a:t> </a:t>
            </a:r>
            <a:r>
              <a:rPr lang="en-US" dirty="0" err="1"/>
              <a:t>voorkomend</a:t>
            </a:r>
            <a:r>
              <a:rPr lang="en-US" dirty="0"/>
              <a:t>.</a:t>
            </a:r>
          </a:p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denken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neerkomt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is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Nederlandse</a:t>
            </a:r>
            <a:r>
              <a:rPr lang="en-US" dirty="0"/>
              <a:t> </a:t>
            </a:r>
            <a:r>
              <a:rPr lang="en-US" dirty="0" err="1"/>
              <a:t>politie</a:t>
            </a:r>
            <a:r>
              <a:rPr lang="en-US" dirty="0"/>
              <a:t>, </a:t>
            </a:r>
            <a:r>
              <a:rPr lang="en-US" dirty="0" err="1"/>
              <a:t>terwijl</a:t>
            </a:r>
            <a:r>
              <a:rPr lang="en-US" dirty="0"/>
              <a:t> het </a:t>
            </a:r>
            <a:r>
              <a:rPr lang="en-US" dirty="0" err="1"/>
              <a:t>internationaal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word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politie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Discussiepunt</a:t>
            </a:r>
            <a:r>
              <a:rPr lang="en-US" dirty="0"/>
              <a:t>: (</a:t>
            </a:r>
            <a:r>
              <a:rPr lang="en-US" dirty="0" err="1"/>
              <a:t>zijn</a:t>
            </a:r>
            <a:r>
              <a:rPr lang="en-US" dirty="0"/>
              <a:t> erg </a:t>
            </a:r>
            <a:r>
              <a:rPr lang="en-US" dirty="0" err="1"/>
              <a:t>benieuwd</a:t>
            </a:r>
            <a:r>
              <a:rPr lang="en-US" dirty="0"/>
              <a:t>) Hoe </a:t>
            </a:r>
            <a:r>
              <a:rPr lang="en-US" dirty="0" err="1"/>
              <a:t>interpreteren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vindingen</a:t>
            </a:r>
            <a:r>
              <a:rPr lang="en-US" dirty="0"/>
              <a:t>?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4802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Vindingen</a:t>
            </a:r>
            <a:r>
              <a:rPr lang="en-US" dirty="0"/>
              <a:t>: </a:t>
            </a:r>
            <a:r>
              <a:rPr lang="nl-NL" dirty="0"/>
              <a:t>Aantal verwijzingen naar personen is regionaal nieuws significant hoger dan in nationaal &amp; internationaal nieuws.</a:t>
            </a:r>
            <a:endParaRPr lang="en-US" dirty="0"/>
          </a:p>
          <a:p>
            <a:r>
              <a:rPr lang="en-US" dirty="0"/>
              <a:t>Des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afstand</a:t>
            </a:r>
            <a:r>
              <a:rPr lang="en-US" dirty="0"/>
              <a:t> van </a:t>
            </a:r>
            <a:r>
              <a:rPr lang="en-US" dirty="0" err="1"/>
              <a:t>journalistiek</a:t>
            </a:r>
            <a:r>
              <a:rPr lang="en-US" dirty="0"/>
              <a:t> </a:t>
            </a:r>
            <a:r>
              <a:rPr lang="en-US" dirty="0" err="1"/>
              <a:t>nieuwsartikel</a:t>
            </a:r>
            <a:r>
              <a:rPr lang="en-US" dirty="0"/>
              <a:t> &gt; </a:t>
            </a:r>
            <a:r>
              <a:rPr lang="en-US" dirty="0" err="1"/>
              <a:t>meetbaar</a:t>
            </a:r>
            <a:r>
              <a:rPr lang="en-US" dirty="0"/>
              <a:t> </a:t>
            </a:r>
            <a:r>
              <a:rPr lang="en-US" dirty="0" err="1"/>
              <a:t>toename</a:t>
            </a:r>
            <a:r>
              <a:rPr lang="en-US" dirty="0"/>
              <a:t> in </a:t>
            </a:r>
            <a:r>
              <a:rPr lang="en-US" dirty="0" err="1"/>
              <a:t>voornaamwoorden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afname</a:t>
            </a:r>
            <a:r>
              <a:rPr lang="en-US" dirty="0"/>
              <a:t> </a:t>
            </a:r>
            <a:r>
              <a:rPr lang="en-US" dirty="0" err="1"/>
              <a:t>naamwoorden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falsificeert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hypothese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: </a:t>
            </a:r>
            <a:r>
              <a:rPr lang="nl-NL" dirty="0"/>
              <a:t>in regionaal nieuws wordt er vaker aan personen gerefereerd met persoonlijke voornaamwoorden dan in nationaal en internationaal nieuws.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denken</a:t>
            </a:r>
            <a:r>
              <a:rPr lang="en-US" dirty="0"/>
              <a:t> het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het </a:t>
            </a:r>
            <a:r>
              <a:rPr lang="en-US" dirty="0" err="1"/>
              <a:t>bestuderen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resultaten</a:t>
            </a:r>
            <a:r>
              <a:rPr lang="en-US" dirty="0"/>
              <a:t>: des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afstand</a:t>
            </a:r>
            <a:r>
              <a:rPr lang="en-US" dirty="0"/>
              <a:t>, het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verhaal</a:t>
            </a:r>
            <a:r>
              <a:rPr lang="en-US" dirty="0"/>
              <a:t> word, </a:t>
            </a:r>
          </a:p>
          <a:p>
            <a:r>
              <a:rPr lang="en-US" dirty="0" err="1"/>
              <a:t>waardoor</a:t>
            </a:r>
            <a:r>
              <a:rPr lang="en-US" dirty="0"/>
              <a:t> je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voornaamwoorden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. 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gevoel</a:t>
            </a:r>
            <a:r>
              <a:rPr lang="en-US" dirty="0"/>
              <a:t> van ‘</a:t>
            </a:r>
            <a:r>
              <a:rPr lang="en-US" dirty="0" err="1"/>
              <a:t>zij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meegemaakt</a:t>
            </a:r>
            <a:r>
              <a:rPr lang="en-US" dirty="0"/>
              <a:t>’ </a:t>
            </a:r>
            <a:r>
              <a:rPr lang="en-US" dirty="0" err="1"/>
              <a:t>tegenover</a:t>
            </a:r>
            <a:r>
              <a:rPr lang="en-US" dirty="0"/>
              <a:t> het </a:t>
            </a:r>
            <a:r>
              <a:rPr lang="en-US" dirty="0" err="1"/>
              <a:t>regionale</a:t>
            </a:r>
            <a:r>
              <a:rPr lang="en-US" dirty="0"/>
              <a:t> </a:t>
            </a:r>
            <a:r>
              <a:rPr lang="en-US" dirty="0" err="1"/>
              <a:t>nieuws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‘</a:t>
            </a:r>
            <a:r>
              <a:rPr lang="en-US" dirty="0" err="1"/>
              <a:t>wij</a:t>
            </a:r>
            <a:r>
              <a:rPr lang="en-US" dirty="0"/>
              <a:t> het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meegemaakt</a:t>
            </a:r>
            <a:r>
              <a:rPr lang="en-US" dirty="0"/>
              <a:t>.’</a:t>
            </a:r>
          </a:p>
          <a:p>
            <a:endParaRPr lang="en-US" dirty="0"/>
          </a:p>
          <a:p>
            <a:r>
              <a:rPr lang="en-US" dirty="0"/>
              <a:t>Ook </a:t>
            </a:r>
            <a:r>
              <a:rPr lang="en-US" dirty="0" err="1"/>
              <a:t>interessant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verschillen</a:t>
            </a:r>
            <a:r>
              <a:rPr lang="en-US" dirty="0"/>
              <a:t> in hoe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aspecten</a:t>
            </a:r>
            <a:r>
              <a:rPr lang="en-US" dirty="0"/>
              <a:t> </a:t>
            </a:r>
            <a:r>
              <a:rPr lang="en-US" dirty="0" err="1"/>
              <a:t>benoemd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</a:t>
            </a:r>
            <a:r>
              <a:rPr lang="en-US" dirty="0" err="1"/>
              <a:t>kijk</a:t>
            </a:r>
            <a:r>
              <a:rPr lang="en-US" dirty="0"/>
              <a:t> </a:t>
            </a:r>
            <a:r>
              <a:rPr lang="en-US" dirty="0" err="1"/>
              <a:t>bijvoorbeeld</a:t>
            </a:r>
            <a:r>
              <a:rPr lang="en-US" dirty="0"/>
              <a:t> naar het </a:t>
            </a:r>
            <a:r>
              <a:rPr lang="en-US" dirty="0" err="1"/>
              <a:t>verschil</a:t>
            </a:r>
            <a:r>
              <a:rPr lang="en-US" dirty="0"/>
              <a:t> in </a:t>
            </a:r>
            <a:r>
              <a:rPr lang="en-US" dirty="0" err="1"/>
              <a:t>benamingen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politie</a:t>
            </a:r>
            <a:r>
              <a:rPr lang="en-US" dirty="0"/>
              <a:t> met </a:t>
            </a:r>
            <a:r>
              <a:rPr lang="en-US" dirty="0" err="1"/>
              <a:t>Nederlands</a:t>
            </a:r>
            <a:r>
              <a:rPr lang="en-US" dirty="0"/>
              <a:t> </a:t>
            </a:r>
            <a:r>
              <a:rPr lang="en-US" dirty="0" err="1"/>
              <a:t>nieuws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Internationaal</a:t>
            </a:r>
            <a:r>
              <a:rPr lang="en-US" dirty="0"/>
              <a:t> </a:t>
            </a:r>
            <a:r>
              <a:rPr lang="en-US" dirty="0" err="1"/>
              <a:t>Nieuws</a:t>
            </a:r>
            <a:r>
              <a:rPr lang="en-US" dirty="0"/>
              <a:t>,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voornaamwoorden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naamwoorden</a:t>
            </a:r>
            <a:r>
              <a:rPr lang="en-US" dirty="0"/>
              <a:t> </a:t>
            </a:r>
            <a:r>
              <a:rPr lang="en-US" dirty="0" err="1"/>
              <a:t>ongeveer</a:t>
            </a:r>
            <a:r>
              <a:rPr lang="en-US" dirty="0"/>
              <a:t> </a:t>
            </a:r>
            <a:r>
              <a:rPr lang="en-US" dirty="0" err="1"/>
              <a:t>evenveel</a:t>
            </a:r>
            <a:r>
              <a:rPr lang="en-US" dirty="0"/>
              <a:t> </a:t>
            </a:r>
            <a:r>
              <a:rPr lang="en-US" dirty="0" err="1"/>
              <a:t>voorkomend</a:t>
            </a:r>
            <a:r>
              <a:rPr lang="en-US" dirty="0"/>
              <a:t>.</a:t>
            </a:r>
          </a:p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denken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neerkomt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is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Nederlandse</a:t>
            </a:r>
            <a:r>
              <a:rPr lang="en-US" dirty="0"/>
              <a:t> </a:t>
            </a:r>
            <a:r>
              <a:rPr lang="en-US" dirty="0" err="1"/>
              <a:t>politie</a:t>
            </a:r>
            <a:r>
              <a:rPr lang="en-US" dirty="0"/>
              <a:t>, </a:t>
            </a:r>
            <a:r>
              <a:rPr lang="en-US" dirty="0" err="1"/>
              <a:t>terwijl</a:t>
            </a:r>
            <a:r>
              <a:rPr lang="en-US" dirty="0"/>
              <a:t> het </a:t>
            </a:r>
            <a:r>
              <a:rPr lang="en-US" dirty="0" err="1"/>
              <a:t>internationaal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word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politie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Discussiepunt</a:t>
            </a:r>
            <a:r>
              <a:rPr lang="en-US" dirty="0"/>
              <a:t>: (</a:t>
            </a:r>
            <a:r>
              <a:rPr lang="en-US" dirty="0" err="1"/>
              <a:t>zijn</a:t>
            </a:r>
            <a:r>
              <a:rPr lang="en-US" dirty="0"/>
              <a:t> erg </a:t>
            </a:r>
            <a:r>
              <a:rPr lang="en-US" dirty="0" err="1"/>
              <a:t>benieuwd</a:t>
            </a:r>
            <a:r>
              <a:rPr lang="en-US" dirty="0"/>
              <a:t>) Hoe </a:t>
            </a:r>
            <a:r>
              <a:rPr lang="en-US" dirty="0" err="1"/>
              <a:t>interpreteren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vindingen</a:t>
            </a:r>
            <a:r>
              <a:rPr lang="en-US" dirty="0"/>
              <a:t>?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43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42D72-5F3C-F8FD-639A-315A375BC8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0" y="4546879"/>
            <a:ext cx="3406752" cy="189264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11300" y="1052736"/>
            <a:ext cx="10298858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11300" y="3934610"/>
            <a:ext cx="5828311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Subtitel presentatie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6543376"/>
            <a:ext cx="28462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grafiek in te voegen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39BC7-737E-4F0B-6B9B-AF10ED7FD4EB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video in te voegen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B0FA9-1A3A-F506-5F97-E1FE189927B8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11300" y="1052736"/>
            <a:ext cx="10298858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nl-NL"/>
              <a:t>Titel afsluiting</a:t>
            </a:r>
          </a:p>
        </p:txBody>
      </p:sp>
      <p:pic>
        <p:nvPicPr>
          <p:cNvPr id="21" name="Picture 71" descr="Logo-UniversiteitLeiden-CMYK_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6" y="4926605"/>
            <a:ext cx="26733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6543376"/>
            <a:ext cx="2846250" cy="27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A98F1-7A5B-80F8-F0C9-13323A0741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0" y="4546879"/>
            <a:ext cx="3406752" cy="18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nl-NL"/>
              <a:t>Opsomming</a:t>
            </a:r>
          </a:p>
          <a:p>
            <a:pPr lvl="1"/>
            <a:r>
              <a:rPr lang="nl-NL" err="1"/>
              <a:t>Bullet</a:t>
            </a:r>
            <a:endParaRPr lang="nl-NL"/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wit</a:t>
            </a:r>
          </a:p>
          <a:p>
            <a:pPr lvl="4"/>
            <a:r>
              <a:rPr lang="nl-NL"/>
              <a:t>Kopje geel</a:t>
            </a:r>
          </a:p>
          <a:p>
            <a:pPr lvl="5"/>
            <a:r>
              <a:rPr lang="nl-NL"/>
              <a:t>Opsomming</a:t>
            </a:r>
          </a:p>
          <a:p>
            <a:pPr lvl="6"/>
            <a:r>
              <a:rPr lang="nl-NL" err="1"/>
              <a:t>Bullet</a:t>
            </a:r>
            <a:endParaRPr lang="nl-NL"/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wit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41AF8-08C6-024A-0EEB-61DC57D749FD}"/>
              </a:ext>
            </a:extLst>
          </p:cNvPr>
          <p:cNvSpPr txBox="1"/>
          <p:nvPr userDrawn="1"/>
        </p:nvSpPr>
        <p:spPr>
          <a:xfrm>
            <a:off x="4744718" y="4653136"/>
            <a:ext cx="994417" cy="404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D0FFC1-A543-9480-1C35-A9972C883679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nl-NL" err="1"/>
              <a:t>Bullet</a:t>
            </a:r>
            <a:endParaRPr lang="nl-NL"/>
          </a:p>
          <a:p>
            <a:pPr lvl="1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 err="1"/>
              <a:t>Bullet</a:t>
            </a:r>
            <a:endParaRPr lang="nl-NL"/>
          </a:p>
          <a:p>
            <a:pPr lvl="6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DB140-8A7A-F1BC-EAF3-0F2DE30DE7C7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nl-NL" err="1"/>
              <a:t>Bullet</a:t>
            </a:r>
            <a:endParaRPr lang="nl-NL"/>
          </a:p>
          <a:p>
            <a:pPr lvl="1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 err="1"/>
              <a:t>Bullet</a:t>
            </a:r>
            <a:endParaRPr lang="nl-NL"/>
          </a:p>
          <a:p>
            <a:pPr lvl="6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C1E6F9-46FC-1F38-ABF3-3E6489EE9F6C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nl-NL" err="1"/>
              <a:t>Bullet</a:t>
            </a:r>
            <a:endParaRPr lang="nl-NL"/>
          </a:p>
          <a:p>
            <a:pPr lvl="1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 err="1"/>
              <a:t>Bullet</a:t>
            </a:r>
            <a:endParaRPr lang="nl-NL"/>
          </a:p>
          <a:p>
            <a:pPr lvl="6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84912-1B24-0620-BC33-0DA38BC9294D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nl-NL" err="1"/>
              <a:t>Bullet</a:t>
            </a:r>
            <a:endParaRPr lang="nl-NL"/>
          </a:p>
          <a:p>
            <a:pPr lvl="1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 err="1"/>
              <a:t>Bullet</a:t>
            </a:r>
            <a:endParaRPr lang="nl-NL"/>
          </a:p>
          <a:p>
            <a:pPr lvl="6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943295-5AC7-D608-27CB-8261C023FF45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17EC8-C83A-20FF-5E3A-09DEB91A8D1B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nl-NL" err="1"/>
              <a:t>Bullet</a:t>
            </a:r>
            <a:endParaRPr lang="nl-NL"/>
          </a:p>
          <a:p>
            <a:pPr lvl="1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 err="1"/>
              <a:t>Bullet</a:t>
            </a:r>
            <a:endParaRPr lang="nl-NL"/>
          </a:p>
          <a:p>
            <a:pPr lvl="6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F2E81-3FA2-3CE3-D568-1F461265D331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nl-NL" err="1"/>
              <a:t>Bullet</a:t>
            </a:r>
            <a:endParaRPr lang="nl-NL"/>
          </a:p>
          <a:p>
            <a:pPr lvl="1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 err="1"/>
              <a:t>Bullet</a:t>
            </a:r>
            <a:endParaRPr lang="nl-NL"/>
          </a:p>
          <a:p>
            <a:pPr lvl="6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nl-NL"/>
              <a:t>Klik hier om een</a:t>
            </a:r>
            <a:br>
              <a:rPr lang="nl-NL"/>
            </a:br>
            <a:r>
              <a:rPr lang="nl-NL"/>
              <a:t>afbeelding in te voegen</a:t>
            </a:r>
          </a:p>
        </p:txBody>
      </p:sp>
      <p:pic>
        <p:nvPicPr>
          <p:cNvPr id="18" name="Afbeelding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634E0-D462-431F-F480-29B8E0022A13}"/>
              </a:ext>
            </a:extLst>
          </p:cNvPr>
          <p:cNvSpPr txBox="1"/>
          <p:nvPr userDrawn="1"/>
        </p:nvSpPr>
        <p:spPr>
          <a:xfrm>
            <a:off x="11642269" y="6547371"/>
            <a:ext cx="3429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5A3B607-532D-426E-B62E-9D16D97F3827}" type="slidenum">
              <a:rPr lang="nl-NL" sz="1200" smtClean="0">
                <a:solidFill>
                  <a:schemeClr val="bg1"/>
                </a:solidFill>
              </a:rPr>
              <a:pPr algn="ctr"/>
              <a:t>‹#›</a:t>
            </a:fld>
            <a:endParaRPr lang="nl-NL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/>
              <a:t>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err="1"/>
              <a:t>Bullet</a:t>
            </a:r>
            <a:endParaRPr lang="nl-NL"/>
          </a:p>
          <a:p>
            <a:pPr lvl="1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Kopje donker blauw</a:t>
            </a:r>
          </a:p>
          <a:p>
            <a:pPr lvl="4"/>
            <a:r>
              <a:rPr lang="nl-NL"/>
              <a:t>Kopje licht blauw</a:t>
            </a:r>
          </a:p>
          <a:p>
            <a:pPr lvl="5"/>
            <a:r>
              <a:rPr lang="nl-NL" err="1"/>
              <a:t>Bullet</a:t>
            </a:r>
            <a:endParaRPr lang="nl-NL"/>
          </a:p>
          <a:p>
            <a:pPr lvl="6"/>
            <a:r>
              <a:rPr lang="nl-NL"/>
              <a:t>Sub-</a:t>
            </a:r>
            <a:r>
              <a:rPr lang="nl-NL" err="1"/>
              <a:t>bullet</a:t>
            </a:r>
            <a:endParaRPr lang="nl-NL"/>
          </a:p>
          <a:p>
            <a:pPr lvl="7"/>
            <a:r>
              <a:rPr lang="nl-NL" sz="1800"/>
              <a:t>Leestekst</a:t>
            </a:r>
          </a:p>
          <a:p>
            <a:pPr lvl="8"/>
            <a:r>
              <a:rPr lang="nl-NL"/>
              <a:t>Kopje donker blauw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nl-NL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hyperlink" Target="https://www.rijnmond.nl/nieuws/1721199/lees-terug-drie-doden-bij-schietpartij-en-brand-erasmus-mc-waaronder-39-jarige-vrouw-14-jarig-meisje-en-43-jarige-docent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Perspectief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/>
              <a:t>Mara, Ellen en Jort| Woorden als Wapens</a:t>
            </a:r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l-NL"/>
              <a:t>24-10-2023</a:t>
            </a:r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Inhoudsopgave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/>
              <a:t>Introductie </a:t>
            </a:r>
          </a:p>
          <a:p>
            <a:r>
              <a:rPr lang="nl-NL"/>
              <a:t>Voorbeelden </a:t>
            </a:r>
          </a:p>
          <a:p>
            <a:pPr lvl="1"/>
            <a:r>
              <a:rPr lang="nl-NL"/>
              <a:t>Regionaal nieuws</a:t>
            </a:r>
          </a:p>
          <a:p>
            <a:pPr lvl="1"/>
            <a:r>
              <a:rPr lang="nl-NL"/>
              <a:t>Nationaal nieuws</a:t>
            </a:r>
          </a:p>
          <a:p>
            <a:pPr lvl="1"/>
            <a:r>
              <a:rPr lang="nl-NL"/>
              <a:t>Globaal nieuws</a:t>
            </a:r>
          </a:p>
          <a:p>
            <a:r>
              <a:rPr lang="nl-NL"/>
              <a:t>Discussiepunt &amp; Resultaten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C0F43-52DC-0E8D-3252-83E4C1EAB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4" y="1821124"/>
            <a:ext cx="5842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0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Introductie</a:t>
            </a:r>
          </a:p>
        </p:txBody>
      </p:sp>
      <p:sp>
        <p:nvSpPr>
          <p:cNvPr id="8" name="Tijdelijke aanduiding voor verticale tekst 7"/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endParaRPr lang="nl-NL"/>
          </a:p>
          <a:p>
            <a:r>
              <a:rPr lang="nl-NL"/>
              <a:t>Vorige week: Van Krieken, Sander &amp; Hoeken. </a:t>
            </a:r>
          </a:p>
          <a:p>
            <a:pPr lvl="1"/>
            <a:r>
              <a:rPr lang="nl-NL"/>
              <a:t>In narratieve journalistiek komen ooggetuigen van schokkende gebeurtenissen vaker voor in de onderwerpspositie dan niet-ooggetuigen.</a:t>
            </a:r>
          </a:p>
          <a:p>
            <a:pPr lvl="1"/>
            <a:r>
              <a:rPr lang="nl-NL"/>
              <a:t> In narratieve journalistiek wordt er vaker aan ooggetuigen van schokkende gebeurtenissen gerefereerd met persoonlijke voornaamwoorden en aan niet-ooggetuigen wordt vaker gerefereerd met een zelfstandig naamwoord.</a:t>
            </a:r>
          </a:p>
          <a:p>
            <a:r>
              <a:rPr lang="nl-NL"/>
              <a:t>Vorige week: Van Leeuwen &amp; Van Vliet. </a:t>
            </a:r>
          </a:p>
          <a:p>
            <a:pPr lvl="1"/>
            <a:r>
              <a:rPr lang="nl-NL"/>
              <a:t>Wilders kent kiezers een centralere rol toe dan Verdonk door vaker naar kiezers te verwijzen en ze vaker een sterker perspectief toe te schrijven.</a:t>
            </a:r>
          </a:p>
          <a:p>
            <a:r>
              <a:rPr lang="nl-NL"/>
              <a:t>Hypothese: in regionaal nieuws wordt er vaker aan personen gerefereerd met persoonlijke voornaamwoorden dan in nationaal en internationaal nieuws.</a:t>
            </a:r>
          </a:p>
        </p:txBody>
      </p:sp>
    </p:spTree>
    <p:extLst>
      <p:ext uri="{BB962C8B-B14F-4D97-AF65-F5344CB8AC3E}">
        <p14:creationId xmlns:p14="http://schemas.microsoft.com/office/powerpoint/2010/main" val="228428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046A-5674-2271-F2FB-E039952F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r>
              <a:rPr lang="en-US"/>
              <a:t> 1: </a:t>
            </a:r>
            <a:r>
              <a:rPr lang="en-US" err="1"/>
              <a:t>regionaal</a:t>
            </a:r>
            <a:r>
              <a:rPr lang="en-US"/>
              <a:t> nieuws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A61654-D157-8929-9F8F-02588ACA2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5052007" cy="479583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NL" err="1"/>
              <a:t>Beschrijving</a:t>
            </a:r>
            <a:r>
              <a:rPr lang="en-NL"/>
              <a:t> van </a:t>
            </a:r>
            <a:r>
              <a:rPr lang="en-NL" err="1"/>
              <a:t>gebeurtenissen</a:t>
            </a:r>
            <a:endParaRPr lang="en-US"/>
          </a:p>
          <a:p>
            <a:r>
              <a:rPr lang="en-NL" err="1"/>
              <a:t>Directe</a:t>
            </a:r>
            <a:r>
              <a:rPr lang="en-NL"/>
              <a:t> rede </a:t>
            </a:r>
            <a:r>
              <a:rPr lang="en-NL" err="1"/>
              <a:t>en</a:t>
            </a:r>
            <a:r>
              <a:rPr lang="en-NL"/>
              <a:t> </a:t>
            </a:r>
            <a:r>
              <a:rPr lang="en-NL" err="1"/>
              <a:t>indirecte</a:t>
            </a:r>
            <a:r>
              <a:rPr lang="en-NL"/>
              <a:t> rede</a:t>
            </a:r>
          </a:p>
          <a:p>
            <a:r>
              <a:rPr lang="en-NL"/>
              <a:t>Grote </a:t>
            </a:r>
            <a:r>
              <a:rPr lang="en-NL" err="1"/>
              <a:t>namen</a:t>
            </a:r>
            <a:r>
              <a:rPr lang="en-NL"/>
              <a:t> vs. </a:t>
            </a:r>
            <a:r>
              <a:rPr lang="en-NL" err="1"/>
              <a:t>Ooggetuigen</a:t>
            </a:r>
            <a:endParaRPr lang="en-NL"/>
          </a:p>
          <a:p>
            <a:pPr marL="0" indent="0">
              <a:buNone/>
            </a:pPr>
            <a:endParaRPr lang="en-NL"/>
          </a:p>
          <a:p>
            <a:r>
              <a:rPr lang="en-NL" err="1"/>
              <a:t>Naamwoord</a:t>
            </a:r>
            <a:r>
              <a:rPr lang="en-NL"/>
              <a:t> </a:t>
            </a:r>
            <a:r>
              <a:rPr lang="en-NL" err="1"/>
              <a:t>verwijzing</a:t>
            </a:r>
            <a:r>
              <a:rPr lang="en-NL"/>
              <a:t>: </a:t>
            </a:r>
            <a:endParaRPr lang="en-US"/>
          </a:p>
          <a:p>
            <a:pPr lvl="1"/>
            <a:r>
              <a:rPr lang="en-NL"/>
              <a:t>Subject in het </a:t>
            </a:r>
            <a:r>
              <a:rPr lang="en-NL" err="1"/>
              <a:t>algemeen</a:t>
            </a:r>
            <a:endParaRPr lang="en-US"/>
          </a:p>
          <a:p>
            <a:pPr>
              <a:buClr>
                <a:srgbClr val="001158"/>
              </a:buClr>
            </a:pPr>
            <a:r>
              <a:rPr lang="en-NL" err="1"/>
              <a:t>Voornaamwoord</a:t>
            </a:r>
            <a:r>
              <a:rPr lang="en-NL"/>
              <a:t> </a:t>
            </a:r>
            <a:r>
              <a:rPr lang="en-NL" err="1"/>
              <a:t>verwijzing</a:t>
            </a:r>
            <a:r>
              <a:rPr lang="en-NL"/>
              <a:t>: </a:t>
            </a:r>
          </a:p>
          <a:p>
            <a:pPr lvl="1">
              <a:buClr>
                <a:srgbClr val="001158"/>
              </a:buClr>
            </a:pPr>
            <a:r>
              <a:rPr lang="en-NL"/>
              <a:t>Subject </a:t>
            </a:r>
            <a:r>
              <a:rPr lang="en-NL" err="1"/>
              <a:t>krijgt</a:t>
            </a:r>
            <a:r>
              <a:rPr lang="en-NL"/>
              <a:t> het </a:t>
            </a:r>
            <a:r>
              <a:rPr lang="en-NL" err="1"/>
              <a:t>woord</a:t>
            </a:r>
            <a:endParaRPr lang="en-NL"/>
          </a:p>
          <a:p>
            <a:pPr lvl="1">
              <a:buClr>
                <a:srgbClr val="001158"/>
              </a:buClr>
            </a:pPr>
            <a:r>
              <a:rPr lang="en-US" i="1"/>
              <a:t>External observer position (</a:t>
            </a:r>
            <a:r>
              <a:rPr lang="en-US"/>
              <a:t>Van </a:t>
            </a:r>
            <a:r>
              <a:rPr lang="en-US" err="1"/>
              <a:t>Krieken</a:t>
            </a:r>
            <a:r>
              <a:rPr lang="en-US"/>
              <a:t>, Sanders &amp; </a:t>
            </a:r>
            <a:r>
              <a:rPr lang="en-US" err="1"/>
              <a:t>Hoeken</a:t>
            </a:r>
            <a:r>
              <a:rPr lang="en-US"/>
              <a:t> (2015))</a:t>
            </a:r>
          </a:p>
          <a:p>
            <a:pPr lvl="1">
              <a:buClr>
                <a:srgbClr val="001158"/>
              </a:buClr>
            </a:pPr>
            <a:r>
              <a:rPr lang="en-US" err="1"/>
              <a:t>Geen</a:t>
            </a:r>
            <a:r>
              <a:rPr lang="en-US"/>
              <a:t> </a:t>
            </a:r>
            <a:r>
              <a:rPr lang="en-US" i="1"/>
              <a:t>internal field</a:t>
            </a:r>
            <a:r>
              <a:rPr lang="en-US"/>
              <a:t> </a:t>
            </a:r>
            <a:r>
              <a:rPr lang="en-US" i="1"/>
              <a:t>position (</a:t>
            </a:r>
            <a:r>
              <a:rPr lang="en-US"/>
              <a:t>Van </a:t>
            </a:r>
            <a:r>
              <a:rPr lang="en-US" err="1"/>
              <a:t>Krieken</a:t>
            </a:r>
            <a:r>
              <a:rPr lang="en-US"/>
              <a:t>, Sanders &amp; </a:t>
            </a:r>
            <a:r>
              <a:rPr lang="en-US" err="1"/>
              <a:t>Hoeken</a:t>
            </a:r>
            <a:r>
              <a:rPr lang="en-US"/>
              <a:t> (2015))</a:t>
            </a:r>
            <a:endParaRPr lang="en-US" i="1"/>
          </a:p>
        </p:txBody>
      </p:sp>
      <p:pic>
        <p:nvPicPr>
          <p:cNvPr id="5" name="Picture Placeholder 4" descr="A group of people in uniform&#10;&#10;Description automatically generated">
            <a:extLst>
              <a:ext uri="{FF2B5EF4-FFF2-40B4-BE49-F238E27FC236}">
                <a16:creationId xmlns:a16="http://schemas.microsoft.com/office/drawing/2014/main" id="{502D87D2-7480-E7B2-A14B-D01E67FF3E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731" t="20000" r="1860" b="20000"/>
          <a:stretch/>
        </p:blipFill>
        <p:spPr>
          <a:xfrm>
            <a:off x="5730242" y="1252539"/>
            <a:ext cx="2808127" cy="1929880"/>
          </a:xfrm>
        </p:spPr>
      </p:pic>
      <p:pic>
        <p:nvPicPr>
          <p:cNvPr id="6" name="Picture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BA255186-18AF-2322-7D03-FC771A369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27" y="4474548"/>
            <a:ext cx="5470904" cy="1423142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C8E4C3B9-3F26-E74B-7275-AE483198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845" y="3282234"/>
            <a:ext cx="5477963" cy="105349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0787634-B9E1-E5DE-9C91-FBCF56A0B9C8}"/>
              </a:ext>
            </a:extLst>
          </p:cNvPr>
          <p:cNvSpPr/>
          <p:nvPr/>
        </p:nvSpPr>
        <p:spPr>
          <a:xfrm>
            <a:off x="8817742" y="1835897"/>
            <a:ext cx="255307" cy="255307"/>
          </a:xfrm>
          <a:prstGeom prst="ellipse">
            <a:avLst/>
          </a:prstGeom>
          <a:solidFill>
            <a:srgbClr val="FFB6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E2CAB-B4DF-4306-108D-B2A6579F5324}"/>
              </a:ext>
            </a:extLst>
          </p:cNvPr>
          <p:cNvSpPr/>
          <p:nvPr/>
        </p:nvSpPr>
        <p:spPr>
          <a:xfrm>
            <a:off x="8814818" y="2260828"/>
            <a:ext cx="255307" cy="255307"/>
          </a:xfrm>
          <a:prstGeom prst="ellipse">
            <a:avLst/>
          </a:prstGeom>
          <a:solidFill>
            <a:srgbClr val="FAF5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65CAA-4F9D-31DF-6E96-7E7CE900739A}"/>
              </a:ext>
            </a:extLst>
          </p:cNvPr>
          <p:cNvSpPr txBox="1"/>
          <p:nvPr/>
        </p:nvSpPr>
        <p:spPr>
          <a:xfrm>
            <a:off x="9212984" y="1828484"/>
            <a:ext cx="15380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= </a:t>
            </a:r>
            <a:r>
              <a:rPr lang="en-US" sz="1600" err="1"/>
              <a:t>naamwoord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9B157-EE2E-02F2-B17C-58C7234A1717}"/>
              </a:ext>
            </a:extLst>
          </p:cNvPr>
          <p:cNvSpPr txBox="1"/>
          <p:nvPr/>
        </p:nvSpPr>
        <p:spPr>
          <a:xfrm>
            <a:off x="9210261" y="2246296"/>
            <a:ext cx="17144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= </a:t>
            </a:r>
            <a:r>
              <a:rPr lang="en-US" sz="1600" err="1"/>
              <a:t>persoonlijk</a:t>
            </a:r>
            <a:r>
              <a:rPr lang="en-US" sz="1600"/>
              <a:t> </a:t>
            </a:r>
            <a:r>
              <a:rPr lang="en-US" sz="1600" err="1"/>
              <a:t>voornaamwoord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467F79-B4E5-38CD-4151-7D845B90F789}"/>
              </a:ext>
            </a:extLst>
          </p:cNvPr>
          <p:cNvSpPr txBox="1"/>
          <p:nvPr/>
        </p:nvSpPr>
        <p:spPr>
          <a:xfrm>
            <a:off x="5728719" y="5898517"/>
            <a:ext cx="57714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Bron: LEES TERUG: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Drie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doden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bij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schietpartij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en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 brand Erasmus MC,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waaronder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 39-jarige vrouw, 14-jarig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meisje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en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 43-jarige docent. (2023, 29 </a:t>
            </a:r>
            <a:r>
              <a:rPr lang="en-US" sz="800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september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). </a:t>
            </a:r>
            <a:r>
              <a:rPr lang="en-US" sz="800" i="1" err="1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Rijnmond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latin typeface="Georgia"/>
                <a:cs typeface="Times New Roman"/>
              </a:rPr>
              <a:t>. </a:t>
            </a:r>
            <a:r>
              <a:rPr lang="en-US" sz="800">
                <a:solidFill>
                  <a:schemeClr val="bg2">
                    <a:lumMod val="25000"/>
                    <a:lumOff val="75000"/>
                  </a:schemeClr>
                </a:solidFill>
                <a:latin typeface="Georgia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https://www.rijnmond.nl/nieuws/1721199/lees-terug-drie-doden-bij-schietpartij-en-brand-erasmus-mc-waaronder-39-jarige-vrouw-14-jarig-meisje-en-43-jarige-docent</a:t>
            </a:r>
            <a:endParaRPr lang="en-US" sz="800">
              <a:solidFill>
                <a:schemeClr val="bg2">
                  <a:lumMod val="25000"/>
                  <a:lumOff val="75000"/>
                </a:schemeClr>
              </a:solidFill>
              <a:latin typeface="Georgia"/>
            </a:endParaRPr>
          </a:p>
          <a:p>
            <a:pPr algn="l"/>
            <a:endParaRPr lang="en-US" sz="1600"/>
          </a:p>
        </p:txBody>
      </p:sp>
      <p:pic>
        <p:nvPicPr>
          <p:cNvPr id="13" name="Picture 12" descr="Welkom - Rijnmond">
            <a:extLst>
              <a:ext uri="{FF2B5EF4-FFF2-40B4-BE49-F238E27FC236}">
                <a16:creationId xmlns:a16="http://schemas.microsoft.com/office/drawing/2014/main" id="{E4776209-BC2D-CD8A-0E2E-043F4C361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361" y="400381"/>
            <a:ext cx="1337019" cy="5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046A-5674-2271-F2FB-E039952F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r>
              <a:rPr lang="en-US"/>
              <a:t> 2</a:t>
            </a:r>
            <a:r>
              <a:rPr lang="nl-NL"/>
              <a:t>: nationaal nieuws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A61654-D157-8929-9F8F-02588ACA2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4840438" cy="4795836"/>
          </a:xfrm>
        </p:spPr>
        <p:txBody>
          <a:bodyPr/>
          <a:lstStyle/>
          <a:p>
            <a:r>
              <a:rPr lang="nl-NL"/>
              <a:t>Nieuwsbericht, geen narratieve journalistiek</a:t>
            </a:r>
          </a:p>
          <a:p>
            <a:r>
              <a:rPr lang="nl-NL"/>
              <a:t>Alle referenties vanuit derde persoon enkelvoud/meervoud</a:t>
            </a:r>
          </a:p>
          <a:p>
            <a:r>
              <a:rPr lang="nl-NL"/>
              <a:t>Ooggetuigen komen niet aan bod</a:t>
            </a:r>
          </a:p>
          <a:p>
            <a:r>
              <a:rPr lang="nl-NL"/>
              <a:t>Reacties in directe rede of indirecte rede</a:t>
            </a:r>
          </a:p>
          <a:p>
            <a:endParaRPr lang="nl-NL"/>
          </a:p>
          <a:p>
            <a:endParaRPr lang="en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0550E36-DBBB-BF1C-659E-F9EA8B26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060" y="5138510"/>
            <a:ext cx="2820888" cy="99671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6A411F7B-1983-D469-A21C-6FEC6887D04D}"/>
              </a:ext>
            </a:extLst>
          </p:cNvPr>
          <p:cNvSpPr txBox="1"/>
          <p:nvPr/>
        </p:nvSpPr>
        <p:spPr>
          <a:xfrm>
            <a:off x="9171179" y="4998311"/>
            <a:ext cx="17905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Bron: https://</a:t>
            </a:r>
            <a:r>
              <a:rPr lang="nl-NL" sz="1100" err="1">
                <a:solidFill>
                  <a:schemeClr val="bg1">
                    <a:lumMod val="50000"/>
                  </a:schemeClr>
                </a:solidFill>
              </a:rPr>
              <a:t>nos.nl</a:t>
            </a:r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/collectie/13956/artikel/</a:t>
            </a:r>
            <a:r>
              <a:rPr lang="nl-NL" sz="1100" err="1">
                <a:solidFill>
                  <a:schemeClr val="bg1">
                    <a:lumMod val="50000"/>
                  </a:schemeClr>
                </a:solidFill>
              </a:rPr>
              <a:t>2492223-wat-weten-we-nu</a:t>
            </a:r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-over-de-schietpartijen-in-rotterdam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5A201E6-5A25-3B8A-054A-2E4D29472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0" y="3225799"/>
            <a:ext cx="5074173" cy="321748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D6DC3F7-CD29-E0BD-43AB-34139C6570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1210755"/>
            <a:ext cx="5288722" cy="37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4" descr="A screenshot of a news&#10;&#10;Description automatically generated">
            <a:extLst>
              <a:ext uri="{FF2B5EF4-FFF2-40B4-BE49-F238E27FC236}">
                <a16:creationId xmlns:a16="http://schemas.microsoft.com/office/drawing/2014/main" id="{65A9455A-2061-B78E-48E5-7FB2ABEF0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4" t="13058" r="344" b="3551"/>
          <a:stretch/>
        </p:blipFill>
        <p:spPr>
          <a:xfrm>
            <a:off x="7246952" y="1370347"/>
            <a:ext cx="4413231" cy="47838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CD9558-A87C-7942-5E98-3B58DDF8AC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2" t="13619"/>
          <a:stretch/>
        </p:blipFill>
        <p:spPr>
          <a:xfrm>
            <a:off x="7300893" y="1400501"/>
            <a:ext cx="4350729" cy="4911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046A-5674-2271-F2FB-E039952F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r>
              <a:rPr lang="en-US"/>
              <a:t> 3: </a:t>
            </a:r>
            <a:r>
              <a:rPr lang="en-US" err="1"/>
              <a:t>Internationaal</a:t>
            </a:r>
            <a:r>
              <a:rPr lang="en-US"/>
              <a:t> </a:t>
            </a:r>
            <a:r>
              <a:rPr lang="en-US" err="1"/>
              <a:t>Nieuws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A61654-D157-8929-9F8F-02588ACA2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482970"/>
            <a:ext cx="3534273" cy="456570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1, </a:t>
            </a:r>
            <a:r>
              <a:rPr lang="en-US" dirty="0" err="1"/>
              <a:t>Perspectiveringsschaal</a:t>
            </a:r>
            <a:r>
              <a:rPr lang="en-US" dirty="0"/>
              <a:t>:</a:t>
            </a:r>
          </a:p>
          <a:p>
            <a:pPr marL="180975" lvl="1" indent="0">
              <a:buNone/>
            </a:pPr>
            <a:r>
              <a:rPr lang="en-US" dirty="0"/>
              <a:t>- Vrije </a:t>
            </a:r>
            <a:r>
              <a:rPr lang="en-US" dirty="0" err="1"/>
              <a:t>Indirecte</a:t>
            </a:r>
            <a:r>
              <a:rPr lang="en-US" dirty="0"/>
              <a:t> rede, </a:t>
            </a:r>
            <a:r>
              <a:rPr lang="en-US" sz="1100" dirty="0"/>
              <a:t>personage (D &amp; P)</a:t>
            </a:r>
          </a:p>
          <a:p>
            <a:pPr marL="180975" lvl="1" indent="0">
              <a:buNone/>
            </a:pPr>
            <a:r>
              <a:rPr lang="en-US" dirty="0"/>
              <a:t>- </a:t>
            </a:r>
            <a:r>
              <a:rPr lang="en-US" dirty="0" err="1"/>
              <a:t>Indirecte</a:t>
            </a:r>
            <a:r>
              <a:rPr lang="en-US" dirty="0"/>
              <a:t> rede, </a:t>
            </a:r>
            <a:r>
              <a:rPr lang="en-US" sz="1100" dirty="0"/>
              <a:t>personage (P (D))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 </a:t>
            </a:r>
            <a:r>
              <a:rPr lang="en-US" dirty="0" err="1"/>
              <a:t>Ooggetuigen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bod</a:t>
            </a:r>
          </a:p>
          <a:p>
            <a:pPr marL="0" indent="0">
              <a:buNone/>
            </a:pPr>
            <a:endParaRPr lang="en-US" dirty="0"/>
          </a:p>
          <a:p>
            <a:pPr marL="180975" lvl="1" indent="0">
              <a:buNone/>
            </a:pPr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5491F-8245-C344-EAE5-79A036719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785" y="793866"/>
            <a:ext cx="1248259" cy="436601"/>
          </a:xfrm>
          <a:prstGeom prst="rect">
            <a:avLst/>
          </a:prstGeom>
        </p:spPr>
      </p:pic>
      <p:pic>
        <p:nvPicPr>
          <p:cNvPr id="5" name="Picture Placeholder 4" descr="A screenshot of a news&#10;&#10;Description automatically generated">
            <a:extLst>
              <a:ext uri="{FF2B5EF4-FFF2-40B4-BE49-F238E27FC236}">
                <a16:creationId xmlns:a16="http://schemas.microsoft.com/office/drawing/2014/main" id="{0ADCE65A-48F8-2719-DE8A-31A534858D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48" t="13058" r="58124" b="3551"/>
          <a:stretch/>
        </p:blipFill>
        <p:spPr>
          <a:xfrm>
            <a:off x="4183673" y="1377793"/>
            <a:ext cx="3040087" cy="4783854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59E15F-FE3C-6ECF-3B5A-926BA03EF98F}"/>
              </a:ext>
            </a:extLst>
          </p:cNvPr>
          <p:cNvCxnSpPr>
            <a:cxnSpLocks/>
          </p:cNvCxnSpPr>
          <p:nvPr/>
        </p:nvCxnSpPr>
        <p:spPr>
          <a:xfrm>
            <a:off x="7340600" y="4975225"/>
            <a:ext cx="4503030" cy="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B5AE70-3C3B-7B40-8667-2488E6C01269}"/>
              </a:ext>
            </a:extLst>
          </p:cNvPr>
          <p:cNvSpPr/>
          <p:nvPr/>
        </p:nvSpPr>
        <p:spPr>
          <a:xfrm>
            <a:off x="11660183" y="4723848"/>
            <a:ext cx="198586" cy="194874"/>
          </a:xfrm>
          <a:prstGeom prst="roundRect">
            <a:avLst/>
          </a:prstGeom>
          <a:noFill/>
          <a:ln>
            <a:solidFill>
              <a:srgbClr val="F46E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4F1AA-3746-5647-117C-F7016989AA60}"/>
              </a:ext>
            </a:extLst>
          </p:cNvPr>
          <p:cNvSpPr txBox="1"/>
          <p:nvPr/>
        </p:nvSpPr>
        <p:spPr>
          <a:xfrm>
            <a:off x="11660183" y="4687425"/>
            <a:ext cx="198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46E32"/>
                </a:solidFill>
                <a:latin typeface="Helvetica" pitchFamily="2" charset="0"/>
              </a:rPr>
              <a:t>2</a:t>
            </a:r>
            <a:endParaRPr lang="en-NL" sz="1200" b="1">
              <a:solidFill>
                <a:srgbClr val="F46E32"/>
              </a:solidFill>
              <a:latin typeface="Helvetic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CEE785-F735-33CD-5991-9106B2985885}"/>
              </a:ext>
            </a:extLst>
          </p:cNvPr>
          <p:cNvCxnSpPr>
            <a:cxnSpLocks/>
          </p:cNvCxnSpPr>
          <p:nvPr/>
        </p:nvCxnSpPr>
        <p:spPr>
          <a:xfrm>
            <a:off x="7378931" y="2781550"/>
            <a:ext cx="4487889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3BA261-E9F9-1229-EAF5-BA2A65EE5AB5}"/>
              </a:ext>
            </a:extLst>
          </p:cNvPr>
          <p:cNvSpPr/>
          <p:nvPr/>
        </p:nvSpPr>
        <p:spPr>
          <a:xfrm>
            <a:off x="11668234" y="2542160"/>
            <a:ext cx="198586" cy="19487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0821C-7F68-62FC-8999-EEF3F8CA47D5}"/>
              </a:ext>
            </a:extLst>
          </p:cNvPr>
          <p:cNvSpPr txBox="1"/>
          <p:nvPr/>
        </p:nvSpPr>
        <p:spPr>
          <a:xfrm>
            <a:off x="11668234" y="2502011"/>
            <a:ext cx="1985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9EBA2E"/>
                </a:solidFill>
                <a:latin typeface="Helvetica" pitchFamily="2" charset="0"/>
              </a:rPr>
              <a:t>1</a:t>
            </a:r>
            <a:endParaRPr lang="en-NL" sz="1100" b="1">
              <a:solidFill>
                <a:srgbClr val="9EBA2E"/>
              </a:solidFill>
              <a:latin typeface="Helvetica" pitchFamily="2" charset="0"/>
            </a:endParaRP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6C7BA8B9-0130-05C8-E7B6-9B71AA1C54E4}"/>
              </a:ext>
            </a:extLst>
          </p:cNvPr>
          <p:cNvSpPr txBox="1">
            <a:spLocks/>
          </p:cNvSpPr>
          <p:nvPr/>
        </p:nvSpPr>
        <p:spPr>
          <a:xfrm>
            <a:off x="4183673" y="1206298"/>
            <a:ext cx="7406055" cy="20044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800"/>
              <a:t>https://www.bbc.com/news/world-europe-66954233</a:t>
            </a:r>
            <a:endParaRPr lang="en-NL" sz="800"/>
          </a:p>
        </p:txBody>
      </p:sp>
    </p:spTree>
    <p:extLst>
      <p:ext uri="{BB962C8B-B14F-4D97-AF65-F5344CB8AC3E}">
        <p14:creationId xmlns:p14="http://schemas.microsoft.com/office/powerpoint/2010/main" val="128475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4FBD-36D3-C065-ABC1-354A04FA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Discussiepunt</a:t>
            </a:r>
            <a:r>
              <a:rPr lang="en-US"/>
              <a:t> &amp; </a:t>
            </a:r>
            <a:r>
              <a:rPr lang="en-US" err="1"/>
              <a:t>resultaten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C4B55-86E5-BD49-94BB-C9DC30D12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3"/>
          <a:stretch/>
        </p:blipFill>
        <p:spPr>
          <a:xfrm>
            <a:off x="866775" y="2032000"/>
            <a:ext cx="10464800" cy="34884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6E1AD9-4FB1-50CF-D248-959290CD1169}"/>
              </a:ext>
            </a:extLst>
          </p:cNvPr>
          <p:cNvSpPr txBox="1"/>
          <p:nvPr/>
        </p:nvSpPr>
        <p:spPr>
          <a:xfrm>
            <a:off x="866775" y="16626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Tabel</a:t>
            </a:r>
            <a:r>
              <a:rPr lang="en-US"/>
              <a:t> 1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452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4FBD-36D3-C065-ABC1-354A04FA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Discussiepunt</a:t>
            </a:r>
            <a:r>
              <a:rPr lang="en-US"/>
              <a:t> &amp; </a:t>
            </a:r>
            <a:r>
              <a:rPr lang="en-US" err="1"/>
              <a:t>resultaten</a:t>
            </a:r>
            <a:endParaRPr lang="en-NL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C4B55-86E5-BD49-94BB-C9DC30D12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68"/>
          <a:stretch/>
        </p:blipFill>
        <p:spPr>
          <a:xfrm>
            <a:off x="404662" y="2019300"/>
            <a:ext cx="5838825" cy="1937847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1C52744-9235-E6C8-E572-8D349F984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630385"/>
              </p:ext>
            </p:extLst>
          </p:nvPr>
        </p:nvGraphicFramePr>
        <p:xfrm>
          <a:off x="6774810" y="1458590"/>
          <a:ext cx="5183336" cy="4365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BBFCC4E-AB12-2C00-6215-8FA6112C571B}"/>
              </a:ext>
            </a:extLst>
          </p:cNvPr>
          <p:cNvSpPr txBox="1"/>
          <p:nvPr/>
        </p:nvSpPr>
        <p:spPr>
          <a:xfrm>
            <a:off x="404662" y="16626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Tabel</a:t>
            </a:r>
            <a:r>
              <a:rPr lang="en-US"/>
              <a:t> 1</a:t>
            </a:r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C4EF5-1A57-2C4D-B1C0-6FFC4ABD870C}"/>
              </a:ext>
            </a:extLst>
          </p:cNvPr>
          <p:cNvSpPr txBox="1"/>
          <p:nvPr/>
        </p:nvSpPr>
        <p:spPr>
          <a:xfrm>
            <a:off x="404662" y="4067017"/>
            <a:ext cx="58388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/>
              <a:t>Hypothese: </a:t>
            </a:r>
            <a:r>
              <a:rPr lang="nl-NL" sz="1400" strike="sngStrike"/>
              <a:t>in regionaal nieuws wordt er vaker aan personen gerefereerd met persoonlijke voornaamwoorden dan in nationaal en internationaal nieuws.</a:t>
            </a:r>
          </a:p>
        </p:txBody>
      </p:sp>
    </p:spTree>
    <p:extLst>
      <p:ext uri="{BB962C8B-B14F-4D97-AF65-F5344CB8AC3E}">
        <p14:creationId xmlns:p14="http://schemas.microsoft.com/office/powerpoint/2010/main" val="80366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4294967295"/>
          </p:nvPr>
        </p:nvSpPr>
        <p:spPr>
          <a:xfrm>
            <a:off x="0" y="-1"/>
            <a:ext cx="12198349" cy="4521941"/>
          </a:xfrm>
        </p:spPr>
        <p:txBody>
          <a:bodyPr/>
          <a:lstStyle/>
          <a:p>
            <a:endParaRPr lang="nl-NL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83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eb7d687f18d1b9920e6da61b690a6528afd9b46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-windows-nl-met-slidenr.potx" id="{F1AD5ED1-9747-4495-9093-6143B0762044}" vid="{0AFD095A-4AE5-4A34-9328-EC83C225315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D8CF52A04C274A964091327D2FE3FD" ma:contentTypeVersion="12" ma:contentTypeDescription="Create a new document." ma:contentTypeScope="" ma:versionID="17e27c7cf9ffdac98b4db44772870e35">
  <xsd:schema xmlns:xsd="http://www.w3.org/2001/XMLSchema" xmlns:xs="http://www.w3.org/2001/XMLSchema" xmlns:p="http://schemas.microsoft.com/office/2006/metadata/properties" xmlns:ns3="d14e1108-2658-4c09-b951-c93c11ed4814" xmlns:ns4="41429fbf-cb9a-4498-902b-0856f155f4fd" targetNamespace="http://schemas.microsoft.com/office/2006/metadata/properties" ma:root="true" ma:fieldsID="984e057ef9eb703edd30765ee1bf21ba" ns3:_="" ns4:_="">
    <xsd:import namespace="d14e1108-2658-4c09-b951-c93c11ed4814"/>
    <xsd:import namespace="41429fbf-cb9a-4498-902b-0856f155f4fd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4e1108-2658-4c09-b951-c93c11ed4814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429fbf-cb9a-4498-902b-0856f155f4fd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14e1108-2658-4c09-b951-c93c11ed4814" xsi:nil="true"/>
  </documentManagement>
</p:properties>
</file>

<file path=customXml/itemProps1.xml><?xml version="1.0" encoding="utf-8"?>
<ds:datastoreItem xmlns:ds="http://schemas.openxmlformats.org/officeDocument/2006/customXml" ds:itemID="{38001EB0-4AE0-458A-87DE-72458D1560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28A0B-639C-4BF7-A26A-53AE69A56CD1}">
  <ds:schemaRefs>
    <ds:schemaRef ds:uri="41429fbf-cb9a-4498-902b-0856f155f4fd"/>
    <ds:schemaRef ds:uri="d14e1108-2658-4c09-b951-c93c11ed4814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288B81-2CDB-4143-95BC-1AAE557C38B4}">
  <ds:schemaRefs>
    <ds:schemaRef ds:uri="41429fbf-cb9a-4498-902b-0856f155f4fd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d14e1108-2658-4c09-b951-c93c11ed4814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16-9-windows-nl-met-slidenr</Template>
  <TotalTime>0</TotalTime>
  <Words>916</Words>
  <Application>Microsoft Office PowerPoint</Application>
  <PresentationFormat>Custom</PresentationFormat>
  <Paragraphs>109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Georgia</vt:lpstr>
      <vt:lpstr>Helvetica</vt:lpstr>
      <vt:lpstr>Minion</vt:lpstr>
      <vt:lpstr>Corporate template-set Universiteit Leiden</vt:lpstr>
      <vt:lpstr>Perspectief</vt:lpstr>
      <vt:lpstr>Inhoudsopgave</vt:lpstr>
      <vt:lpstr>Introductie</vt:lpstr>
      <vt:lpstr>Voorbeeld 1: regionaal nieuws</vt:lpstr>
      <vt:lpstr>Voorbeeld 2: nationaal nieuws</vt:lpstr>
      <vt:lpstr>Voorbeeld 3: Internationaal Nieuws</vt:lpstr>
      <vt:lpstr>Discussiepunt &amp; resultaten</vt:lpstr>
      <vt:lpstr>Discussiepunt &amp; resultaten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Taalintensiteit</dc:title>
  <dc:creator>Jort Siemes</dc:creator>
  <cp:lastModifiedBy>Siemes, J.B. (Jort)</cp:lastModifiedBy>
  <cp:revision>2</cp:revision>
  <dcterms:created xsi:type="dcterms:W3CDTF">2023-10-15T09:52:32Z</dcterms:created>
  <dcterms:modified xsi:type="dcterms:W3CDTF">2023-10-24T13:11:57Z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0x010100F6D8CF52A04C274A964091327D2FE3FD</vt:lpwstr>
  </property>
</Properties>
</file>